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3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9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0.xml" ContentType="application/vnd.openxmlformats-officedocument.theme+xml"/>
  <Override PartName="/ppt/theme/theme19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2.jpeg" ContentType="image/jpeg"/>
  <Override PartName="/ppt/media/image14.png" ContentType="image/png"/>
  <Override PartName="/ppt/media/image5.png" ContentType="image/png"/>
  <Override PartName="/ppt/media/image15.png" ContentType="image/png"/>
  <Override PartName="/ppt/media/image3.jpeg" ContentType="image/jpe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2.png" ContentType="image/png"/>
  <Override PartName="/ppt/slideLayouts/slideLayout22.xml" ContentType="application/vnd.openxmlformats-officedocument.presentationml.slideLayout+xml"/>
  <Override PartName="/ppt/slideLayouts/_rels/slideLayout2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" Target="slides/slide1.xml"/><Relationship Id="rId34" Type="http://schemas.openxmlformats.org/officeDocument/2006/relationships/slide" Target="slides/slide2.xml"/><Relationship Id="rId35" Type="http://schemas.openxmlformats.org/officeDocument/2006/relationships/slide" Target="slides/slide3.xml"/><Relationship Id="rId36" Type="http://schemas.openxmlformats.org/officeDocument/2006/relationships/slide" Target="slides/slide4.xml"/><Relationship Id="rId37" Type="http://schemas.openxmlformats.org/officeDocument/2006/relationships/slide" Target="slides/slide5.xml"/><Relationship Id="rId38" Type="http://schemas.openxmlformats.org/officeDocument/2006/relationships/slide" Target="slides/slide6.xml"/><Relationship Id="rId39" Type="http://schemas.openxmlformats.org/officeDocument/2006/relationships/slide" Target="slides/slide7.xml"/><Relationship Id="rId40" Type="http://schemas.openxmlformats.org/officeDocument/2006/relationships/slide" Target="slides/slide8.xml"/><Relationship Id="rId41" Type="http://schemas.openxmlformats.org/officeDocument/2006/relationships/slide" Target="slides/slide9.xml"/><Relationship Id="rId42" Type="http://schemas.openxmlformats.org/officeDocument/2006/relationships/slide" Target="slides/slide10.xml"/><Relationship Id="rId4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2138DB0-A9E0-4E77-9BB5-341A389573FE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9982FEC-DB9A-40DD-BD5F-A36E1A1AF956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7694C44-8FB4-4CAA-A055-7E9BA86176E4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C846334-28D9-4CA5-A2CE-657EDBBE37FD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123A3E7-AE17-450F-BD16-BEC88BD247C8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14A299A-EEBA-4B62-BC17-680AB7DB33E5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Обыч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A1C6A10-554E-4348-8933-BC5321A3C536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61F7744-B150-4C35-A15F-5BB0A87535FE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0E36FCF3-8481-4788-BFF9-83CDF9FBD645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8E7868-32E0-4330-86BF-6F2595528ECC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1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BC463D6-9410-4819-A287-04FAD76BBC75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я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п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р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и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е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с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а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з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г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я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щ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ё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н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е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м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ы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ш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ь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0400" y="142632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18AFA24-4BC6-4998-A25A-B1F29555CF43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8C85715-A7B4-4326-93B0-D6BB1227D370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title"/>
          </p:nvPr>
        </p:nvSpPr>
        <p:spPr>
          <a:xfrm>
            <a:off x="500400" y="821160"/>
            <a:ext cx="8520120" cy="198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я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п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р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е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с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з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г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я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щ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ё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н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е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м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ы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ш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ь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6238C0A-723A-48AF-A71C-58808E3423E3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1" name="Google Shape;31;p7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2" name="PlaceHolder 2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80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Д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я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п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р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е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с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з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г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я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щ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ё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н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е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м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ы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ш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ь</a:t>
            </a: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ю</a:t>
            </a:r>
            <a:endParaRPr b="0" lang="ru-RU" sz="4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я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п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р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и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е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с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а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з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г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я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щ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ё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н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е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м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ы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ш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ь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8;p9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120" y="122076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87018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264A196-441A-413F-A286-0033BB5AC4E8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Google Shape;110;p26"/>
          <p:cNvSpPr/>
          <p:nvPr/>
        </p:nvSpPr>
        <p:spPr>
          <a:xfrm>
            <a:off x="932760" y="1748160"/>
            <a:ext cx="2127600" cy="2929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Google Shape;111;p26"/>
          <p:cNvSpPr/>
          <p:nvPr/>
        </p:nvSpPr>
        <p:spPr>
          <a:xfrm>
            <a:off x="3436560" y="1748160"/>
            <a:ext cx="2127600" cy="2929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Google Shape;112;p26"/>
          <p:cNvSpPr/>
          <p:nvPr/>
        </p:nvSpPr>
        <p:spPr>
          <a:xfrm>
            <a:off x="5940000" y="1748160"/>
            <a:ext cx="2127600" cy="2929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Google Shape;113;p26"/>
          <p:cNvSpPr/>
          <p:nvPr/>
        </p:nvSpPr>
        <p:spPr>
          <a:xfrm>
            <a:off x="1073520" y="2075040"/>
            <a:ext cx="184572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333333"/>
                </a:solidFill>
                <a:latin typeface="Roboto"/>
                <a:ea typeface="Roboto"/>
              </a:rPr>
              <a:t>Поле для текста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Google Shape;114;p26"/>
          <p:cNvSpPr/>
          <p:nvPr/>
        </p:nvSpPr>
        <p:spPr>
          <a:xfrm>
            <a:off x="3530880" y="2075040"/>
            <a:ext cx="193860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333333"/>
                </a:solidFill>
                <a:latin typeface="Roboto"/>
                <a:ea typeface="Roboto"/>
              </a:rPr>
              <a:t>Поле для текста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Google Shape;115;p26"/>
          <p:cNvSpPr/>
          <p:nvPr/>
        </p:nvSpPr>
        <p:spPr>
          <a:xfrm>
            <a:off x="6081120" y="2075040"/>
            <a:ext cx="193860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333333"/>
                </a:solidFill>
                <a:latin typeface="Roboto"/>
                <a:ea typeface="Roboto"/>
              </a:rPr>
              <a:t>Поле для текста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95360" y="1494000"/>
            <a:ext cx="4423680" cy="178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5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Google Shape;71;p17" descr=""/>
          <p:cNvPicPr/>
          <p:nvPr/>
        </p:nvPicPr>
        <p:blipFill>
          <a:blip r:embed="rId3"/>
          <a:stretch/>
        </p:blipFill>
        <p:spPr>
          <a:xfrm>
            <a:off x="5283720" y="843120"/>
            <a:ext cx="3457080" cy="34570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4440" y="1793880"/>
            <a:ext cx="7935120" cy="155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45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7EF1A6A-A052-4774-B3F8-1CDCBE28BD1C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Google Shape;77;p19" descr=""/>
          <p:cNvPicPr/>
          <p:nvPr/>
        </p:nvPicPr>
        <p:blipFill>
          <a:blip r:embed="rId3"/>
          <a:stretch/>
        </p:blipFill>
        <p:spPr>
          <a:xfrm>
            <a:off x="922680" y="1821240"/>
            <a:ext cx="1642680" cy="7549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55" name="Google Shape;78;p19" descr=""/>
          <p:cNvPicPr/>
          <p:nvPr/>
        </p:nvPicPr>
        <p:blipFill>
          <a:blip r:embed="rId4"/>
          <a:stretch/>
        </p:blipFill>
        <p:spPr>
          <a:xfrm>
            <a:off x="2768400" y="1821240"/>
            <a:ext cx="1642680" cy="7549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56" name="Google Shape;79;p19" descr=""/>
          <p:cNvPicPr/>
          <p:nvPr/>
        </p:nvPicPr>
        <p:blipFill>
          <a:blip r:embed="rId5"/>
          <a:stretch/>
        </p:blipFill>
        <p:spPr>
          <a:xfrm>
            <a:off x="4527720" y="1821240"/>
            <a:ext cx="1642680" cy="7549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57" name="Google Shape;80;p19" descr=""/>
          <p:cNvPicPr/>
          <p:nvPr/>
        </p:nvPicPr>
        <p:blipFill>
          <a:blip r:embed="rId6"/>
          <a:stretch/>
        </p:blipFill>
        <p:spPr>
          <a:xfrm>
            <a:off x="6347160" y="1821240"/>
            <a:ext cx="1642680" cy="7549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58" name="Google Shape;81;p19"/>
          <p:cNvSpPr/>
          <p:nvPr/>
        </p:nvSpPr>
        <p:spPr>
          <a:xfrm>
            <a:off x="1212840" y="1944720"/>
            <a:ext cx="10627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1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Google Shape;82;p19"/>
          <p:cNvSpPr/>
          <p:nvPr/>
        </p:nvSpPr>
        <p:spPr>
          <a:xfrm>
            <a:off x="3058560" y="1944720"/>
            <a:ext cx="10627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2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Google Shape;83;p19"/>
          <p:cNvSpPr/>
          <p:nvPr/>
        </p:nvSpPr>
        <p:spPr>
          <a:xfrm>
            <a:off x="4817880" y="1944720"/>
            <a:ext cx="10627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3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Google Shape;84;p19"/>
          <p:cNvSpPr/>
          <p:nvPr/>
        </p:nvSpPr>
        <p:spPr>
          <a:xfrm>
            <a:off x="6637320" y="1944720"/>
            <a:ext cx="10627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4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Google Shape;85;p19"/>
          <p:cNvSpPr/>
          <p:nvPr/>
        </p:nvSpPr>
        <p:spPr>
          <a:xfrm>
            <a:off x="982800" y="3241440"/>
            <a:ext cx="152280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Google Shape;86;p19"/>
          <p:cNvSpPr/>
          <p:nvPr/>
        </p:nvSpPr>
        <p:spPr>
          <a:xfrm>
            <a:off x="2828520" y="3241440"/>
            <a:ext cx="152280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Google Shape;87;p19"/>
          <p:cNvSpPr/>
          <p:nvPr/>
        </p:nvSpPr>
        <p:spPr>
          <a:xfrm>
            <a:off x="4587840" y="3241440"/>
            <a:ext cx="152280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Google Shape;88;p19"/>
          <p:cNvSpPr/>
          <p:nvPr/>
        </p:nvSpPr>
        <p:spPr>
          <a:xfrm>
            <a:off x="6406920" y="3241440"/>
            <a:ext cx="152280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правки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текста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заглавия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щёлкните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7" name="Google Shape;91;p20"/>
          <p:cNvGraphicFramePr/>
          <p:nvPr/>
        </p:nvGraphicFramePr>
        <p:xfrm>
          <a:off x="655560" y="1745640"/>
          <a:ext cx="8210160" cy="1495080"/>
        </p:xfrm>
        <a:graphic>
          <a:graphicData uri="http://schemas.openxmlformats.org/drawingml/2006/table">
            <a:tbl>
              <a:tblPr/>
              <a:tblGrid>
                <a:gridCol w="3800160"/>
                <a:gridCol w="4410000"/>
              </a:tblGrid>
              <a:tr h="47880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1. Описание эксперимента</a:t>
                      </a:r>
                      <a:r>
                        <a:rPr b="1" lang="ru" sz="17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</a:t>
                      </a:r>
                      <a:endParaRPr b="0" lang="ru-RU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2. Технические детали</a:t>
                      </a:r>
                      <a:endParaRPr b="0" lang="ru-RU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1015920">
                <a:tc>
                  <a:txBody>
                    <a:bodyPr lIns="91080" rIns="91080" tIns="91080" bIns="91080" anchor="t">
                      <a:noAutofit/>
                    </a:bodyPr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Гипотеза</a:t>
                      </a:r>
                      <a:endParaRPr b="0" lang="ru-RU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Целевая аудитория</a:t>
                      </a:r>
                      <a:endParaRPr b="0" lang="ru-RU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Ожидаемый результат</a:t>
                      </a:r>
                      <a:endParaRPr b="0" lang="ru-RU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marL="457200" indent="-31752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7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Реализация</a:t>
                      </a:r>
                      <a:endParaRPr b="0" lang="ru-RU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Настройки</a:t>
                      </a:r>
                      <a:endParaRPr b="0" lang="ru-RU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Метрики</a:t>
                      </a:r>
                      <a:endParaRPr b="0" lang="ru-RU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93;p21"/>
          <p:cNvSpPr/>
          <p:nvPr/>
        </p:nvSpPr>
        <p:spPr>
          <a:xfrm>
            <a:off x="556200" y="4554000"/>
            <a:ext cx="423972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chemeClr val="dk1"/>
                </a:solidFill>
                <a:latin typeface="Roboto"/>
                <a:ea typeface="Roboto"/>
              </a:rPr>
              <a:t>добавьте ссылку на источник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51600" y="1648440"/>
            <a:ext cx="7705800" cy="15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4" name="Google Shape;98;p23"/>
          <p:cNvGraphicFramePr/>
          <p:nvPr/>
        </p:nvGraphicFramePr>
        <p:xfrm>
          <a:off x="608760" y="1593720"/>
          <a:ext cx="7960680" cy="2953440"/>
        </p:xfrm>
        <a:graphic>
          <a:graphicData uri="http://schemas.openxmlformats.org/drawingml/2006/table">
            <a:tbl>
              <a:tblPr/>
              <a:tblGrid>
                <a:gridCol w="395640"/>
                <a:gridCol w="2403360"/>
                <a:gridCol w="2684520"/>
                <a:gridCol w="2476800"/>
              </a:tblGrid>
              <a:tr h="705960">
                <a:tc>
                  <a:txBody>
                    <a:bodyPr lIns="91080" rIns="91080" tIns="91080" bIns="91080" anchor="ctr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5.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333E06A-66A4-44FC-A471-D34EA2680937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Google Shape;101;p24"/>
          <p:cNvSpPr/>
          <p:nvPr/>
        </p:nvSpPr>
        <p:spPr>
          <a:xfrm>
            <a:off x="791640" y="103932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Google Shape;102;p24"/>
          <p:cNvSpPr/>
          <p:nvPr/>
        </p:nvSpPr>
        <p:spPr>
          <a:xfrm>
            <a:off x="791640" y="190476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Google Shape;103;p24"/>
          <p:cNvSpPr/>
          <p:nvPr/>
        </p:nvSpPr>
        <p:spPr>
          <a:xfrm>
            <a:off x="791640" y="277056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04;p24"/>
          <p:cNvSpPr/>
          <p:nvPr/>
        </p:nvSpPr>
        <p:spPr>
          <a:xfrm>
            <a:off x="791640" y="363636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Google Shape;105;p24"/>
          <p:cNvSpPr/>
          <p:nvPr/>
        </p:nvSpPr>
        <p:spPr>
          <a:xfrm>
            <a:off x="5533920" y="1409040"/>
            <a:ext cx="2468520" cy="246852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0400" y="1720800"/>
            <a:ext cx="7935120" cy="128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4D46085-0034-44B7-9E62-B9FF9645A364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3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5D623D5-FC62-44A9-B123-15143043D9FB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3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97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97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Google Shape;129;p31"/>
          <p:cNvSpPr/>
          <p:nvPr/>
        </p:nvSpPr>
        <p:spPr>
          <a:xfrm>
            <a:off x="606240" y="1441080"/>
            <a:ext cx="7938360" cy="356472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3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80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правки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текста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заглавия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щёлкнит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Google Shape;49;p12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Google Shape;135;p33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3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Google Shape;140;p34"/>
          <p:cNvSpPr/>
          <p:nvPr/>
        </p:nvSpPr>
        <p:spPr>
          <a:xfrm>
            <a:off x="606240" y="2144160"/>
            <a:ext cx="7938360" cy="24642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Google Shape;53;p13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Google Shape;58;p14"/>
          <p:cNvSpPr/>
          <p:nvPr/>
        </p:nvSpPr>
        <p:spPr>
          <a:xfrm>
            <a:off x="606240" y="2144160"/>
            <a:ext cx="7938360" cy="24642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Google Shape;62;p15"/>
          <p:cNvSpPr/>
          <p:nvPr/>
        </p:nvSpPr>
        <p:spPr>
          <a:xfrm>
            <a:off x="362160" y="1384200"/>
            <a:ext cx="4748400" cy="33930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0;p2" descr=""/>
          <p:cNvPicPr/>
          <p:nvPr/>
        </p:nvPicPr>
        <p:blipFill>
          <a:blip r:embed="rId3"/>
          <a:srcRect l="98" t="0" r="98" b="0"/>
          <a:stretch/>
        </p:blipFill>
        <p:spPr>
          <a:xfrm>
            <a:off x="-18000" y="-10080"/>
            <a:ext cx="9194400" cy="518184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44640" y="1769040"/>
            <a:ext cx="7379280" cy="237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5600" spc="-1" strike="noStrike">
                <a:solidFill>
                  <a:srgbClr val="000000"/>
                </a:solidFill>
                <a:latin typeface="Arial"/>
              </a:rPr>
              <a:t>Для правки текста </a:t>
            </a:r>
            <a:r>
              <a:rPr b="0" lang="ru-RU" sz="5600" spc="-1" strike="noStrike">
                <a:solidFill>
                  <a:srgbClr val="000000"/>
                </a:solidFill>
                <a:latin typeface="Arial"/>
              </a:rPr>
              <a:t>заглавия щёлкните </a:t>
            </a:r>
            <a:r>
              <a:rPr b="0" lang="ru-RU" sz="56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0400" y="1784880"/>
            <a:ext cx="7935120" cy="114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</a:t>
            </a:r>
            <a:r>
              <a:rPr b="0" lang="ru-RU" sz="36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29A9631-E531-460A-9A50-CBF0C7BE119E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я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п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р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и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е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с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а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з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г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я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щ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ё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н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е 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м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ы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ш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ь</a:t>
            </a: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8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github.com/skiangel/Otus_Postgres-DBA-2025-01/blob/main/pg_diploma/pgdb1/readme.md" TargetMode="External"/><Relationship Id="rId2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46;p35" descr=""/>
          <p:cNvPicPr/>
          <p:nvPr/>
        </p:nvPicPr>
        <p:blipFill>
          <a:blip r:embed="rId1"/>
          <a:srcRect l="18595" t="0" r="18589" b="0"/>
          <a:stretch/>
        </p:blipFill>
        <p:spPr>
          <a:xfrm>
            <a:off x="-180000" y="-2571840"/>
            <a:ext cx="9408240" cy="8360280"/>
          </a:xfrm>
          <a:prstGeom prst="rect">
            <a:avLst/>
          </a:prstGeom>
          <a:ln w="0">
            <a:noFill/>
          </a:ln>
        </p:spPr>
      </p:pic>
      <p:sp>
        <p:nvSpPr>
          <p:cNvPr id="101" name="Google Shape;147;p35"/>
          <p:cNvSpPr/>
          <p:nvPr/>
        </p:nvSpPr>
        <p:spPr>
          <a:xfrm>
            <a:off x="433080" y="360000"/>
            <a:ext cx="7584120" cy="29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ru" sz="4000" spc="-1" strike="noStrike">
                <a:solidFill>
                  <a:schemeClr val="lt1"/>
                </a:solidFill>
                <a:latin typeface="Roboto"/>
                <a:ea typeface="Roboto"/>
              </a:rPr>
              <a:t>Создание и тестирование высоконагруженного отказоустойчивого кластера PostgreSQL на базе Patroni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Google Shape;148;p35" descr=""/>
          <p:cNvPicPr/>
          <p:nvPr/>
        </p:nvPicPr>
        <p:blipFill>
          <a:blip r:embed="rId2"/>
          <a:stretch/>
        </p:blipFill>
        <p:spPr>
          <a:xfrm>
            <a:off x="7913880" y="268920"/>
            <a:ext cx="821880" cy="284400"/>
          </a:xfrm>
          <a:prstGeom prst="rect">
            <a:avLst/>
          </a:prstGeom>
          <a:ln w="0">
            <a:noFill/>
          </a:ln>
        </p:spPr>
      </p:pic>
      <p:sp>
        <p:nvSpPr>
          <p:cNvPr id="103" name="Google Shape;149;p35"/>
          <p:cNvSpPr/>
          <p:nvPr/>
        </p:nvSpPr>
        <p:spPr>
          <a:xfrm>
            <a:off x="360000" y="3600000"/>
            <a:ext cx="2880000" cy="132624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Google Shape;150;p35"/>
          <p:cNvSpPr/>
          <p:nvPr/>
        </p:nvSpPr>
        <p:spPr>
          <a:xfrm>
            <a:off x="457560" y="3634200"/>
            <a:ext cx="2407320" cy="12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ru" sz="19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PostgreSQL для администраторов баз данных и разработчиков </a:t>
            </a:r>
            <a:endParaRPr b="0" lang="ru-RU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Google Shape;151;p35" descr=""/>
          <p:cNvPicPr/>
          <p:nvPr/>
        </p:nvPicPr>
        <p:blipFill>
          <a:blip r:embed="rId3"/>
          <a:stretch/>
        </p:blipFill>
        <p:spPr>
          <a:xfrm>
            <a:off x="7409880" y="3083760"/>
            <a:ext cx="1548000" cy="166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234;p44" descr=""/>
          <p:cNvPicPr/>
          <p:nvPr/>
        </p:nvPicPr>
        <p:blipFill>
          <a:blip r:embed="rId1"/>
          <a:stretch/>
        </p:blipFill>
        <p:spPr>
          <a:xfrm>
            <a:off x="0" y="0"/>
            <a:ext cx="9215640" cy="5143320"/>
          </a:xfrm>
          <a:prstGeom prst="rect">
            <a:avLst/>
          </a:prstGeom>
          <a:ln w="0">
            <a:noFill/>
          </a:ln>
        </p:spPr>
      </p:pic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28920" y="1932480"/>
            <a:ext cx="7294680" cy="195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5000" spc="-1" strike="noStrike">
                <a:solidFill>
                  <a:schemeClr val="lt1"/>
                </a:solidFill>
                <a:latin typeface="Roboto"/>
                <a:ea typeface="Roboto"/>
              </a:rPr>
              <a:t>Спасибо за внимание!</a:t>
            </a:r>
            <a:endParaRPr b="0" lang="ru-RU" sz="5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Google Shape;236;p44" descr=""/>
          <p:cNvPicPr/>
          <p:nvPr/>
        </p:nvPicPr>
        <p:blipFill>
          <a:blip r:embed="rId2"/>
          <a:stretch/>
        </p:blipFill>
        <p:spPr>
          <a:xfrm>
            <a:off x="6727320" y="231840"/>
            <a:ext cx="2270520" cy="304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44120" y="1422720"/>
            <a:ext cx="7935120" cy="1402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Меня хорошо видно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&amp; слышно?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" name="Google Shape;157;p36" descr=""/>
          <p:cNvPicPr/>
          <p:nvPr/>
        </p:nvPicPr>
        <p:blipFill>
          <a:blip r:embed="rId1"/>
          <a:stretch/>
        </p:blipFill>
        <p:spPr>
          <a:xfrm>
            <a:off x="1544040" y="3841200"/>
            <a:ext cx="545400" cy="545400"/>
          </a:xfrm>
          <a:prstGeom prst="rect">
            <a:avLst/>
          </a:prstGeom>
          <a:ln w="0">
            <a:noFill/>
          </a:ln>
        </p:spPr>
      </p:pic>
      <p:pic>
        <p:nvPicPr>
          <p:cNvPr id="108" name="Google Shape;158;p36" descr=""/>
          <p:cNvPicPr/>
          <p:nvPr/>
        </p:nvPicPr>
        <p:blipFill>
          <a:blip r:embed="rId2"/>
          <a:stretch/>
        </p:blipFill>
        <p:spPr>
          <a:xfrm>
            <a:off x="825480" y="3890880"/>
            <a:ext cx="536760" cy="53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0400" y="313560"/>
            <a:ext cx="8520120" cy="184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Защита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Тема: 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Google Shape;165;p37"/>
          <p:cNvSpPr/>
          <p:nvPr/>
        </p:nvSpPr>
        <p:spPr>
          <a:xfrm>
            <a:off x="3899520" y="2336400"/>
            <a:ext cx="3701520" cy="3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ru" sz="2300" spc="-1" strike="noStrike">
                <a:solidFill>
                  <a:srgbClr val="3f299a"/>
                </a:solidFill>
                <a:latin typeface="Roboto"/>
                <a:ea typeface="Roboto"/>
              </a:rPr>
              <a:t>Денис Лыженко</a:t>
            </a:r>
            <a:endParaRPr b="0" lang="ru-RU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Google Shape;166;p37"/>
          <p:cNvSpPr/>
          <p:nvPr/>
        </p:nvSpPr>
        <p:spPr>
          <a:xfrm>
            <a:off x="3899520" y="2893320"/>
            <a:ext cx="3192840" cy="8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Системный администратор в области передачи данных, виртуализации.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360000" y="1503360"/>
            <a:ext cx="3275640" cy="245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38560" y="348840"/>
            <a:ext cx="8520120" cy="104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100" spc="-1" strike="noStrike">
                <a:solidFill>
                  <a:schemeClr val="dk1"/>
                </a:solidFill>
                <a:latin typeface="Roboto"/>
                <a:ea typeface="Roboto"/>
              </a:rPr>
              <a:t>План защиты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Google Shape;172;p38"/>
          <p:cNvSpPr/>
          <p:nvPr/>
        </p:nvSpPr>
        <p:spPr>
          <a:xfrm>
            <a:off x="1137960" y="149148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Цель и задачи проекта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Google Shape;173;p38"/>
          <p:cNvSpPr/>
          <p:nvPr/>
        </p:nvSpPr>
        <p:spPr>
          <a:xfrm>
            <a:off x="1137960" y="207144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Какие технологии использовались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Google Shape;174;p38"/>
          <p:cNvSpPr/>
          <p:nvPr/>
        </p:nvSpPr>
        <p:spPr>
          <a:xfrm>
            <a:off x="1137960" y="265176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Что получилось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Google Shape;175;p38"/>
          <p:cNvSpPr/>
          <p:nvPr/>
        </p:nvSpPr>
        <p:spPr>
          <a:xfrm>
            <a:off x="1137960" y="324612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Выводы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8" name="Google Shape;176;p38"/>
          <p:cNvCxnSpPr>
            <a:stCxn id="114" idx="1"/>
            <a:endCxn id="115" idx="1"/>
          </p:cNvCxnSpPr>
          <p:nvPr/>
        </p:nvCxnSpPr>
        <p:spPr>
          <a:xfrm rot="10800000">
            <a:off x="1137960" y="1679040"/>
            <a:ext cx="360" cy="580320"/>
          </a:xfrm>
          <a:prstGeom prst="bentConnector3">
            <a:avLst>
              <a:gd name="adj1" fmla="val -793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119" name="Google Shape;177;p38"/>
          <p:cNvCxnSpPr>
            <a:stCxn id="115" idx="1"/>
            <a:endCxn id="116" idx="1"/>
          </p:cNvCxnSpPr>
          <p:nvPr/>
        </p:nvCxnSpPr>
        <p:spPr>
          <a:xfrm rot="10800000">
            <a:off x="1137960" y="2259360"/>
            <a:ext cx="360" cy="580680"/>
          </a:xfrm>
          <a:prstGeom prst="bentConnector3">
            <a:avLst>
              <a:gd name="adj1" fmla="val -793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120" name="Google Shape;178;p38"/>
          <p:cNvCxnSpPr>
            <a:stCxn id="116" idx="1"/>
            <a:endCxn id="117" idx="1"/>
          </p:cNvCxnSpPr>
          <p:nvPr/>
        </p:nvCxnSpPr>
        <p:spPr>
          <a:xfrm rot="10800000">
            <a:off x="1137960" y="2839320"/>
            <a:ext cx="360" cy="594720"/>
          </a:xfrm>
          <a:prstGeom prst="bentConnector3">
            <a:avLst>
              <a:gd name="adj1" fmla="val -793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121" name="Google Shape;179;p38"/>
          <p:cNvCxnSpPr>
            <a:stCxn id="117" idx="1"/>
            <a:endCxn id="122" idx="1"/>
          </p:cNvCxnSpPr>
          <p:nvPr/>
        </p:nvCxnSpPr>
        <p:spPr>
          <a:xfrm rot="10800000">
            <a:off x="1137960" y="3433680"/>
            <a:ext cx="360" cy="527040"/>
          </a:xfrm>
          <a:prstGeom prst="bentConnector3">
            <a:avLst>
              <a:gd name="adj1" fmla="val -793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sp>
        <p:nvSpPr>
          <p:cNvPr id="122" name="Google Shape;180;p38"/>
          <p:cNvSpPr/>
          <p:nvPr/>
        </p:nvSpPr>
        <p:spPr>
          <a:xfrm>
            <a:off x="1137960" y="377280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Вопросы и рекомендации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85;p39"/>
          <p:cNvSpPr/>
          <p:nvPr/>
        </p:nvSpPr>
        <p:spPr>
          <a:xfrm>
            <a:off x="560520" y="324720"/>
            <a:ext cx="8520120" cy="130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Цель и задачи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24" name="Google Shape;186;p39"/>
          <p:cNvGraphicFramePr/>
          <p:nvPr/>
        </p:nvGraphicFramePr>
        <p:xfrm>
          <a:off x="952560" y="2382120"/>
          <a:ext cx="7238520" cy="255996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</a:rPr>
                        <a:t>Для достижения результата пришлось: разобраться с необходимыми компонентами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</a:rPr>
                        <a:t>Установить и настроить необходимое количество виртуальных машин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</a:rPr>
                        <a:t>Установить на них необходимое ПО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</a:rPr>
                        <a:t>Установить на отдельную ВМ выступающее клиентом ПО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5" name="Google Shape;187;p39"/>
          <p:cNvSpPr/>
          <p:nvPr/>
        </p:nvSpPr>
        <p:spPr>
          <a:xfrm>
            <a:off x="1628280" y="1386360"/>
            <a:ext cx="5887080" cy="6616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chemeClr val="dk1"/>
                </a:solidFill>
                <a:latin typeface="Roboto Medium"/>
                <a:ea typeface="Roboto Medium"/>
              </a:rPr>
              <a:t>Цель проекта: создать минимально отказоустойчивый</a:t>
            </a:r>
            <a:r>
              <a:rPr b="0" lang="ru" sz="1500" spc="-1" strike="noStrike">
                <a:solidFill>
                  <a:schemeClr val="dk1"/>
                </a:solidFill>
                <a:latin typeface="Roboto Medium"/>
                <a:ea typeface="Roboto Medium"/>
              </a:rPr>
              <a:t>	</a:t>
            </a:r>
            <a:r>
              <a:rPr b="0" lang="ru" sz="1500" spc="-1" strike="noStrike">
                <a:solidFill>
                  <a:schemeClr val="dk1"/>
                </a:solidFill>
                <a:latin typeface="Roboto Medium"/>
                <a:ea typeface="Roboto Medium"/>
              </a:rPr>
              <a:t> кластер PostgreSQL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Какие технологии использовались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27" name="Google Shape;199;p40"/>
          <p:cNvGraphicFramePr/>
          <p:nvPr/>
        </p:nvGraphicFramePr>
        <p:xfrm>
          <a:off x="952560" y="1897920"/>
          <a:ext cx="7238520" cy="228420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PostgreSQL16 server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Etcd в качестве распределенной базы хранения ключа мастера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 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Patroni — система управления кластером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 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HAProxy — прокси, обеспечивающий подключение к мастеру.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5. 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KeepAlived — сервис, обеспечивающий виртуальный ip адрес кластера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Что получилось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 txBox="1"/>
          <p:nvPr/>
        </p:nvSpPr>
        <p:spPr>
          <a:xfrm rot="6000">
            <a:off x="720000" y="1257840"/>
            <a:ext cx="805536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Полное описание и примеры конфигурационных файлов можно найти на: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"/>
          <p:cNvSpPr txBox="1"/>
          <p:nvPr/>
        </p:nvSpPr>
        <p:spPr>
          <a:xfrm>
            <a:off x="720000" y="1980000"/>
            <a:ext cx="6822360" cy="2610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ru-RU" sz="1200" spc="-1" strike="noStrike">
                <a:solidFill>
                  <a:srgbClr val="000000"/>
                </a:solidFill>
                <a:latin typeface="Arial"/>
                <a:hlinkClick r:id="rId1"/>
              </a:rPr>
              <a:t>https://github.com/skiangel/Otus_Postgres-DBA-2025-01/blob/main/pg_diploma/pgdb1/readme.md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400" spc="-1" strike="noStrike">
                <a:solidFill>
                  <a:schemeClr val="dk1"/>
                </a:solidFill>
                <a:latin typeface="Roboto"/>
                <a:ea typeface="Roboto"/>
              </a:rPr>
              <a:t>Выводы</a:t>
            </a:r>
            <a:endParaRPr b="0" lang="ru-RU" sz="3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32" name="Google Shape;213;p42"/>
          <p:cNvGraphicFramePr/>
          <p:nvPr/>
        </p:nvGraphicFramePr>
        <p:xfrm>
          <a:off x="793440" y="1215000"/>
          <a:ext cx="7238520" cy="181332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В какой-то мере цель проекта мне достичь удалось: кластер работает и выполняет те функции, которые я от него жду.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Тем не менее, есть, что доделать: например, настроить TLS для взаимодействия между нодами, отделить etcd ноды от нод БД, добавить резервное копирование и т. д.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Реализованный проект планирую оставить для своих утилитарных нужд.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221;p43" descr=""/>
          <p:cNvPicPr/>
          <p:nvPr/>
        </p:nvPicPr>
        <p:blipFill>
          <a:blip r:embed="rId1"/>
          <a:stretch/>
        </p:blipFill>
        <p:spPr>
          <a:xfrm>
            <a:off x="0" y="0"/>
            <a:ext cx="9215640" cy="5143320"/>
          </a:xfrm>
          <a:prstGeom prst="rect">
            <a:avLst/>
          </a:prstGeom>
          <a:ln w="0">
            <a:noFill/>
          </a:ln>
        </p:spPr>
      </p:pic>
      <p:sp>
        <p:nvSpPr>
          <p:cNvPr id="134" name="Google Shape;222;p43"/>
          <p:cNvSpPr/>
          <p:nvPr/>
        </p:nvSpPr>
        <p:spPr>
          <a:xfrm>
            <a:off x="387000" y="1844640"/>
            <a:ext cx="758412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" sz="4000" spc="-1" strike="noStrike">
                <a:solidFill>
                  <a:schemeClr val="lt1"/>
                </a:solidFill>
                <a:latin typeface="Roboto"/>
                <a:ea typeface="Roboto"/>
              </a:rPr>
              <a:t>Вопросы и рекомендации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Google Shape;223;p43"/>
          <p:cNvSpPr/>
          <p:nvPr/>
        </p:nvSpPr>
        <p:spPr>
          <a:xfrm>
            <a:off x="1214640" y="3061800"/>
            <a:ext cx="19270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ffffff"/>
                </a:solidFill>
                <a:latin typeface="Roboto"/>
                <a:ea typeface="Roboto"/>
              </a:rPr>
              <a:t>если есть вопросы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Google Shape;224;p43"/>
          <p:cNvSpPr/>
          <p:nvPr/>
        </p:nvSpPr>
        <p:spPr>
          <a:xfrm>
            <a:off x="4934880" y="3061800"/>
            <a:ext cx="214560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ffffff"/>
                </a:solidFill>
                <a:latin typeface="Roboto"/>
                <a:ea typeface="Roboto"/>
              </a:rPr>
              <a:t>если вопросов нет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Google Shape;225;p43"/>
          <p:cNvSpPr/>
          <p:nvPr/>
        </p:nvSpPr>
        <p:spPr>
          <a:xfrm>
            <a:off x="722880" y="2846520"/>
            <a:ext cx="49140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pc="-1" strike="noStrike">
                <a:solidFill>
                  <a:schemeClr val="lt1"/>
                </a:solidFill>
                <a:latin typeface="Roboto"/>
                <a:ea typeface="Roboto"/>
              </a:rPr>
              <a:t>+</a:t>
            </a:r>
            <a:endParaRPr b="0" lang="ru-RU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Google Shape;226;p43"/>
          <p:cNvSpPr/>
          <p:nvPr/>
        </p:nvSpPr>
        <p:spPr>
          <a:xfrm>
            <a:off x="4443480" y="2846520"/>
            <a:ext cx="49140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pc="-1" strike="noStrike">
                <a:solidFill>
                  <a:schemeClr val="lt1"/>
                </a:solidFill>
                <a:latin typeface="Roboto"/>
                <a:ea typeface="Roboto"/>
              </a:rPr>
              <a:t>– </a:t>
            </a:r>
            <a:endParaRPr b="0" lang="ru-RU" sz="4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2025-06-08T18:51:35Z</dcterms:modified>
  <cp:revision>1</cp:revision>
  <dc:subject/>
  <dc:title/>
</cp:coreProperties>
</file>